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93" r:id="rId1"/>
  </p:sldMasterIdLst>
  <p:notesMasterIdLst>
    <p:notesMasterId r:id="rId15"/>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000" autoAdjust="0"/>
    <p:restoredTop sz="94434" autoAdjust="0"/>
  </p:normalViewPr>
  <p:slideViewPr>
    <p:cSldViewPr snapToGrid="0">
      <p:cViewPr varScale="1">
        <p:scale>
          <a:sx n="69" d="100"/>
          <a:sy n="69" d="100"/>
        </p:scale>
        <p:origin x="-780" y="-96"/>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772D06A-BD67-4917-A52E-A8B9C1225231}" type="datetimeFigureOut">
              <a:rPr lang="en-US" smtClean="0"/>
              <a:pPr/>
              <a:t>10/8/2020</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95F49C6-4FA1-4A6F-8271-6F9BA397B51C}" type="slidenum">
              <a:rPr lang="en-US" smtClean="0"/>
              <a:pPr/>
              <a:t>‹#›</a:t>
            </a:fld>
            <a:endParaRPr lang="en-US" dirty="0"/>
          </a:p>
        </p:txBody>
      </p:sp>
    </p:spTree>
    <p:extLst>
      <p:ext uri="{BB962C8B-B14F-4D97-AF65-F5344CB8AC3E}">
        <p14:creationId xmlns="" xmlns:p14="http://schemas.microsoft.com/office/powerpoint/2010/main" val="10592858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5F49C6-4FA1-4A6F-8271-6F9BA397B51C}" type="slidenum">
              <a:rPr lang="en-US" smtClean="0"/>
              <a:pPr/>
              <a:t>1</a:t>
            </a:fld>
            <a:endParaRPr lang="en-US" dirty="0"/>
          </a:p>
        </p:txBody>
      </p:sp>
    </p:spTree>
    <p:extLst>
      <p:ext uri="{BB962C8B-B14F-4D97-AF65-F5344CB8AC3E}">
        <p14:creationId xmlns="" xmlns:p14="http://schemas.microsoft.com/office/powerpoint/2010/main" val="847309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Lifespan entails an average period a person lives under certain circumstances. Many researchers show that humans can live up to 120 years with healthy functioning of all organs (Alegbeleye, 2018). However, the increasing cases of chronic diseases compromise the lifespan of humans, and this rises cases of avoidable deaths. Nevertheless, lifespan management services are an innovation in healthcare that entails improving the lives of individuals. The services in lifespan management encompass medication, nutrition, and change of lifestyle. Health providers have a crucial role in providing advisory services and complying with lifespan management approaches. As a result, this approach is meant to motivate patients to accept their health condition and implement practices that aim to boost immunity and reduce the side effects.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5F49C6-4FA1-4A6F-8271-6F9BA397B51C}" type="slidenum">
              <a:rPr lang="en-US" smtClean="0"/>
              <a:pPr/>
              <a:t>2</a:t>
            </a:fld>
            <a:endParaRPr lang="en-US" dirty="0"/>
          </a:p>
        </p:txBody>
      </p:sp>
    </p:spTree>
    <p:extLst>
      <p:ext uri="{BB962C8B-B14F-4D97-AF65-F5344CB8AC3E}">
        <p14:creationId xmlns="" xmlns:p14="http://schemas.microsoft.com/office/powerpoint/2010/main" val="31678313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Our employees have a vital role in delivering quality services to patients across the state and the country at large. Our organization provides equal opportunity to qualified applicants. The staffs encompass more than registered nurses, social workers, and physicians. All personnel have passed the in-depth scrutiny process required by the department of justice. Besides, the medical personnel are trained to provide home care services as recommended by the 2015 Home Care Service Consumer Protection Act. The performance of the staff is guided by the shared values C.A.R.E, which entails serving with compassion, being accountable, respectful and delivering safe and quality services (Bernard et al., 2018).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5F49C6-4FA1-4A6F-8271-6F9BA397B51C}" type="slidenum">
              <a:rPr lang="en-US" smtClean="0"/>
              <a:pPr/>
              <a:t>3</a:t>
            </a:fld>
            <a:endParaRPr lang="en-US" dirty="0"/>
          </a:p>
        </p:txBody>
      </p:sp>
    </p:spTree>
    <p:extLst>
      <p:ext uri="{BB962C8B-B14F-4D97-AF65-F5344CB8AC3E}">
        <p14:creationId xmlns="" xmlns:p14="http://schemas.microsoft.com/office/powerpoint/2010/main" val="397550100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smtClean="0"/>
              <a:t>Regarding</a:t>
            </a:r>
            <a:r>
              <a:rPr lang="en-US" baseline="0" dirty="0" smtClean="0"/>
              <a:t> licensure, our organization complies with all certificate including the antitrust laws, patients transfers and physician recruitment laws which are crucial for licensure. Additionally, all our medical staff members are trained and certified by their professional boards to ensure they comply with safety and quality requirements. The entire facility is also verified by the department of health to provide lifespan management services in the state. Respective staff members can also provide home care as the organization complies with the Registered Home Care Aides (</a:t>
            </a:r>
            <a:r>
              <a:rPr lang="en-US" dirty="0" smtClean="0"/>
              <a:t>Bernard et al., 2018)</a:t>
            </a:r>
            <a:r>
              <a:rPr lang="en-US" baseline="0" dirty="0" smtClean="0"/>
              <a:t>. All these licensing requirements are crucial to promote desired health outcomes for all. </a:t>
            </a:r>
            <a:endParaRPr lang="en-US" dirty="0"/>
          </a:p>
        </p:txBody>
      </p:sp>
      <p:sp>
        <p:nvSpPr>
          <p:cNvPr id="4" name="Slide Number Placeholder 3"/>
          <p:cNvSpPr>
            <a:spLocks noGrp="1"/>
          </p:cNvSpPr>
          <p:nvPr>
            <p:ph type="sldNum" sz="quarter" idx="10"/>
          </p:nvPr>
        </p:nvSpPr>
        <p:spPr/>
        <p:txBody>
          <a:bodyPr/>
          <a:lstStyle/>
          <a:p>
            <a:fld id="{095F49C6-4FA1-4A6F-8271-6F9BA397B51C}" type="slidenum">
              <a:rPr lang="en-US" smtClean="0"/>
              <a:pPr/>
              <a:t>4</a:t>
            </a:fld>
            <a:endParaRPr lang="en-US" dirty="0"/>
          </a:p>
        </p:txBody>
      </p:sp>
    </p:spTree>
    <p:extLst>
      <p:ext uri="{BB962C8B-B14F-4D97-AF65-F5344CB8AC3E}">
        <p14:creationId xmlns="" xmlns:p14="http://schemas.microsoft.com/office/powerpoint/2010/main" val="27174780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Operational requirements in lifespan management  facilities entail essential capabilities, performance measures, and necessary actions that will affect desired results. These requirements ensure practitioners comply in promoting quality of lives by eliminating possible threats and apply effective technologies, and cost improvements. To achieve these goals, lifespan management providers have to adhere to legal requirements. For instance, the US Department of Health ensures that health providers are responsible for protecting the privacy of patients. Additionally, each organization should be guided by the medical and nursing code of conducts to provide patient-centred services. Organizations that effectively implement these services are less likely to report cases of fraud (Alegbeleye, 2018). Besides the Healthcare Information Portability and Accountability Act (HIPAA) also provides additional policies on confidentiality of patient data to effective utilization. The facility should also create a positive work environment by implementing policies such as equal employment, sexual employment policies, and billing, coding and claims regulations (Alegbeleye, 2018). These approaches ensure practitioners adhere to quality and safety requirements while managing the lifespan of patients.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5F49C6-4FA1-4A6F-8271-6F9BA397B51C}" type="slidenum">
              <a:rPr lang="en-US" smtClean="0"/>
              <a:pPr/>
              <a:t>5</a:t>
            </a:fld>
            <a:endParaRPr lang="en-US" dirty="0"/>
          </a:p>
        </p:txBody>
      </p:sp>
    </p:spTree>
    <p:extLst>
      <p:ext uri="{BB962C8B-B14F-4D97-AF65-F5344CB8AC3E}">
        <p14:creationId xmlns="" xmlns:p14="http://schemas.microsoft.com/office/powerpoint/2010/main" val="14013805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Each employee in the lifespan management facility should comply with set policies, ethics and other legal obligations. The employees are also required to report any suspected violation of the laws. Compliance reporting is meant to prevent malpractices that are likely to compromise the quality delivery of healthcare services. As such, a practitioner should use sound and ethical judgment to report any suspected violations (Alegbeleye, 2018). There are various options for reporting which are confidential. The practitioner could talk to the manager or contact an executive corporate compliance committee member. Also, a confidential employee response line is available for reporting. After reporting, the recipient will investigate the claim and take appropriate action to prevent a similar offence.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5F49C6-4FA1-4A6F-8271-6F9BA397B51C}" type="slidenum">
              <a:rPr lang="en-US" smtClean="0"/>
              <a:pPr/>
              <a:t>6</a:t>
            </a:fld>
            <a:endParaRPr lang="en-US" dirty="0"/>
          </a:p>
        </p:txBody>
      </p:sp>
    </p:spTree>
    <p:extLst>
      <p:ext uri="{BB962C8B-B14F-4D97-AF65-F5344CB8AC3E}">
        <p14:creationId xmlns="" xmlns:p14="http://schemas.microsoft.com/office/powerpoint/2010/main" val="33748698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Technology plays a vital role in the entire healthcare industry. This approach has influenced compliance in lifespan management facilities in various ways. For instance, the reporting process, investigations, and resolutions have become more significant since technology enables data validation for accurate reporting. As a result, this approach has reduced issues such as duplication, and this has helped appropriate and timely resolutions. Also, advancements such as policy management technology have enabled accurate versions of policies that entail personalized edits and approvals (Bernard et al., 2018). The guidelines are also be shared immediately to employees to promote compliance. Additionally, technologies such as the training and learning management system have enabled quality compliance education by enabling lifespan organizations to cater to extensive learning needs of employees.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5F49C6-4FA1-4A6F-8271-6F9BA397B51C}" type="slidenum">
              <a:rPr lang="en-US" smtClean="0"/>
              <a:pPr/>
              <a:t>7</a:t>
            </a:fld>
            <a:endParaRPr lang="en-US" dirty="0"/>
          </a:p>
        </p:txBody>
      </p:sp>
    </p:spTree>
    <p:extLst>
      <p:ext uri="{BB962C8B-B14F-4D97-AF65-F5344CB8AC3E}">
        <p14:creationId xmlns="" xmlns:p14="http://schemas.microsoft.com/office/powerpoint/2010/main" val="19263511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Berkowitz et al. (2016) developed a case study to assess the barriers of compliance in lifespan management by the John Hopkins Community Partnership (J-CHiP). This program was meant to transform the urban health system by establishing a collaborative and patient-centered healthcare program. The program also aimed to improve lifespan by providing a continuum of care which involved implementing quality clinical care and eliminating the social determinants of health. Nevertheless, the researchers identified some barriers that limited the attainment of the program’s goals.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5F49C6-4FA1-4A6F-8271-6F9BA397B51C}" type="slidenum">
              <a:rPr lang="en-US" smtClean="0"/>
              <a:pPr/>
              <a:t>8</a:t>
            </a:fld>
            <a:endParaRPr lang="en-US" dirty="0"/>
          </a:p>
        </p:txBody>
      </p:sp>
    </p:spTree>
    <p:extLst>
      <p:ext uri="{BB962C8B-B14F-4D97-AF65-F5344CB8AC3E}">
        <p14:creationId xmlns="" xmlns:p14="http://schemas.microsoft.com/office/powerpoint/2010/main" val="19294394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One of the main compliance issue experienced by the John Hopkins Community Partnership was challenges in managing and capturing patients’ data. The initiative experienced a challenge in coordinating data from all medical centers. This barrier was mainly caused by delays in implementing effective IT solutions to store data, and other perform other processes of care. Besides, an electronic medical record system was absent, and this made it difficult to match patients’ information with appropriate interventions (Berkowitz et al., 2016). </a:t>
            </a:r>
          </a:p>
          <a:p>
            <a:r>
              <a:rPr lang="en-US" sz="1200" kern="1200" dirty="0" smtClean="0">
                <a:solidFill>
                  <a:schemeClr val="tx1"/>
                </a:solidFill>
                <a:effectLst/>
                <a:latin typeface="+mn-lt"/>
                <a:ea typeface="+mn-ea"/>
                <a:cs typeface="+mn-cs"/>
              </a:rPr>
              <a:t>Another challenge experienced was low engagement with healthcare providers. This challenge affected the high demand for clinical duties as well as the current advancements in research and training. As such, there was a need to engage the providers in improving outcomes in the facilities (Berkowitz et al., 2016).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5F49C6-4FA1-4A6F-8271-6F9BA397B51C}" type="slidenum">
              <a:rPr lang="en-US" smtClean="0"/>
              <a:pPr/>
              <a:t>9</a:t>
            </a:fld>
            <a:endParaRPr lang="en-US" dirty="0"/>
          </a:p>
        </p:txBody>
      </p:sp>
    </p:spTree>
    <p:extLst>
      <p:ext uri="{BB962C8B-B14F-4D97-AF65-F5344CB8AC3E}">
        <p14:creationId xmlns="" xmlns:p14="http://schemas.microsoft.com/office/powerpoint/2010/main" val="427847362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Regarding the issue of mismanagement of patients’ data, the facility ought to invest in quality information technology resources that would enable full integration of patients’ data. This approach will allow practitioners to work in team-based models to improve the lifespan of patients. Besides, the strategy would enable patients to comply with interventions recommended to improve health. Consequently, this approach would provide a long-term model to allow a continuum of care. </a:t>
            </a:r>
          </a:p>
          <a:p>
            <a:r>
              <a:rPr lang="en-US" sz="1200" kern="1200" dirty="0" smtClean="0">
                <a:solidFill>
                  <a:schemeClr val="tx1"/>
                </a:solidFill>
                <a:effectLst/>
                <a:latin typeface="+mn-lt"/>
                <a:ea typeface="+mn-ea"/>
                <a:cs typeface="+mn-cs"/>
              </a:rPr>
              <a:t>On the challenge of provider engagement, J-ChiP should encourage active participation of all stakeholders, including nurses, physicians, analysts, and patients’ representatives (Berkowitz et al., 2016). This approach should also entail the development of a government structure such as the Physician Advisory Board that will help to address challenges experienced by medical staff. This approach will ensure all providers contribute approaches that will aid compliance with lifespan management.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5F49C6-4FA1-4A6F-8271-6F9BA397B51C}" type="slidenum">
              <a:rPr lang="en-US" smtClean="0"/>
              <a:pPr/>
              <a:t>10</a:t>
            </a:fld>
            <a:endParaRPr lang="en-US" dirty="0"/>
          </a:p>
        </p:txBody>
      </p:sp>
    </p:spTree>
    <p:extLst>
      <p:ext uri="{BB962C8B-B14F-4D97-AF65-F5344CB8AC3E}">
        <p14:creationId xmlns="" xmlns:p14="http://schemas.microsoft.com/office/powerpoint/2010/main" val="337120471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Non-compliance affects many processes in lifespan management. One of the impacts of this malpractice is that it disrupts the quality of services by providers. Providers who do not comply with the requirements are more likely to act ethically and ignore issues such as safety. As a result, this challenge will result in issues such as breach of confidentiality due to mismanagement of patients’ data. Besides, this challenge may result in lawsuits and loss of practising license for the practitioner. The patient will also experience negative outcomes, and this will likely reduce the lifespan if malpractices caused health problems.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5F49C6-4FA1-4A6F-8271-6F9BA397B51C}" type="slidenum">
              <a:rPr lang="en-US" smtClean="0"/>
              <a:pPr/>
              <a:t>11</a:t>
            </a:fld>
            <a:endParaRPr lang="en-US" dirty="0"/>
          </a:p>
        </p:txBody>
      </p:sp>
    </p:spTree>
    <p:extLst>
      <p:ext uri="{BB962C8B-B14F-4D97-AF65-F5344CB8AC3E}">
        <p14:creationId xmlns="" xmlns:p14="http://schemas.microsoft.com/office/powerpoint/2010/main" val="126900337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To sum up, lifespan management is a crucial approach in healthcare as it helps to manage conditions that threaten the lives of patients. Healthcare providers should comply with the legal and ethical lifespan management requirements to provide quality care as they serve respective patients. Our organization values these regulations, and this is reflected in our employee policies and operation licensure. Our employees have received quality training and are licensed to practice in the state. Besides, our organization the necessary documents to provide services for complies with the Registered Home Care Aides.</a:t>
            </a:r>
          </a:p>
          <a:p>
            <a:r>
              <a:rPr lang="en-US" sz="1200" kern="1200" dirty="0" smtClean="0">
                <a:solidFill>
                  <a:schemeClr val="tx1"/>
                </a:solidFill>
                <a:effectLst/>
                <a:latin typeface="+mn-lt"/>
                <a:ea typeface="+mn-ea"/>
                <a:cs typeface="+mn-cs"/>
              </a:rPr>
              <a:t>Additionally, technology is an appropriate intervention to improve compliance as it enables effective implementation of policies and reporting. The case study by Berkowitz et al. (2016) highlights the challenge of managing patients’ data and engaging providers as these barriers limit effective lifespan management. This challenges can be resolved by implementing appropriate technologies such as the EMR and developing an effective governance structure respectively. As a result, continuous improvement and compliance of lifespan management will improve the quality of life of all individuals. </a:t>
            </a:r>
          </a:p>
          <a:p>
            <a:r>
              <a:rPr lang="en-US" sz="1200" kern="1200" dirty="0" smtClean="0">
                <a:solidFill>
                  <a:schemeClr val="tx1"/>
                </a:solidFill>
                <a:effectLst/>
                <a:latin typeface="+mn-lt"/>
                <a:ea typeface="+mn-ea"/>
                <a:cs typeface="+mn-cs"/>
              </a:rPr>
              <a:t> </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95F49C6-4FA1-4A6F-8271-6F9BA397B51C}" type="slidenum">
              <a:rPr lang="en-US" smtClean="0"/>
              <a:pPr/>
              <a:t>12</a:t>
            </a:fld>
            <a:endParaRPr lang="en-US" dirty="0"/>
          </a:p>
        </p:txBody>
      </p:sp>
    </p:spTree>
    <p:extLst>
      <p:ext uri="{BB962C8B-B14F-4D97-AF65-F5344CB8AC3E}">
        <p14:creationId xmlns="" xmlns:p14="http://schemas.microsoft.com/office/powerpoint/2010/main" val="88812865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95F49C6-4FA1-4A6F-8271-6F9BA397B51C}" type="slidenum">
              <a:rPr lang="en-US" smtClean="0"/>
              <a:pPr/>
              <a:t>13</a:t>
            </a:fld>
            <a:endParaRPr lang="en-US" dirty="0"/>
          </a:p>
        </p:txBody>
      </p:sp>
    </p:spTree>
    <p:extLst>
      <p:ext uri="{BB962C8B-B14F-4D97-AF65-F5344CB8AC3E}">
        <p14:creationId xmlns="" xmlns:p14="http://schemas.microsoft.com/office/powerpoint/2010/main" val="31465082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3" name="Rounded Rectangle 12"/>
          <p:cNvSpPr/>
          <p:nvPr/>
        </p:nvSpPr>
        <p:spPr>
          <a:xfrm>
            <a:off x="87084" y="69760"/>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Subtitl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48A87A34-81AB-432B-8DAE-1953F412C126}" type="datetimeFigureOut">
              <a:rPr lang="en-US" smtClean="0"/>
              <a:pPr/>
              <a:t>10/8/2020</a:t>
            </a:fld>
            <a:endParaRPr lang="en-US" dirty="0"/>
          </a:p>
        </p:txBody>
      </p:sp>
      <p:sp>
        <p:nvSpPr>
          <p:cNvPr id="17" name="Footer Placeholder 16"/>
          <p:cNvSpPr>
            <a:spLocks noGrp="1"/>
          </p:cNvSpPr>
          <p:nvPr>
            <p:ph type="ftr" sz="quarter" idx="11"/>
          </p:nvPr>
        </p:nvSpPr>
        <p:spPr/>
        <p:txBody>
          <a:bodyPr/>
          <a:lstStyle/>
          <a:p>
            <a:endParaRPr lang="en-US" dirty="0"/>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6D22F896-40B5-4ADD-8801-0D06FADFA095}" type="slidenum">
              <a:rPr lang="en-US" smtClean="0"/>
              <a:pPr/>
              <a:t>‹#›</a:t>
            </a:fld>
            <a:endParaRPr lang="en-US" dirty="0"/>
          </a:p>
        </p:txBody>
      </p:sp>
      <p:sp>
        <p:nvSpPr>
          <p:cNvPr id="7" name="Rectangle 6"/>
          <p:cNvSpPr/>
          <p:nvPr/>
        </p:nvSpPr>
        <p:spPr>
          <a:xfrm>
            <a:off x="83911" y="1449308"/>
            <a:ext cx="12028716"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0" name="Rectangle 9"/>
          <p:cNvSpPr/>
          <p:nvPr/>
        </p:nvSpPr>
        <p:spPr>
          <a:xfrm>
            <a:off x="83911" y="1396720"/>
            <a:ext cx="12028716"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1" name="Rectangle 10"/>
          <p:cNvSpPr/>
          <p:nvPr/>
        </p:nvSpPr>
        <p:spPr>
          <a:xfrm>
            <a:off x="83911" y="2976649"/>
            <a:ext cx="12028716"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Title 7"/>
          <p:cNvSpPr>
            <a:spLocks noGrp="1"/>
          </p:cNvSpPr>
          <p:nvPr>
            <p:ph type="ctrTitle"/>
          </p:nvPr>
        </p:nvSpPr>
        <p:spPr>
          <a:xfrm>
            <a:off x="609600" y="1505935"/>
            <a:ext cx="109728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48A87A34-81AB-432B-8DAE-1953F412C126}"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
        <p:nvSpPr>
          <p:cNvPr id="8" name="Content Placeholder 7"/>
          <p:cNvSpPr>
            <a:spLocks noGrp="1"/>
          </p:cNvSpPr>
          <p:nvPr>
            <p:ph sz="quarter" idx="1"/>
          </p:nvPr>
        </p:nvSpPr>
        <p:spPr>
          <a:xfrm>
            <a:off x="1219200" y="1447800"/>
            <a:ext cx="103632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10" name="Rounded Rectangle 9"/>
          <p:cNvSpPr/>
          <p:nvPr/>
        </p:nvSpPr>
        <p:spPr>
          <a:xfrm>
            <a:off x="87084" y="69760"/>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963084" y="952505"/>
            <a:ext cx="103632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63084" y="2547938"/>
            <a:ext cx="103632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48A87A34-81AB-432B-8DAE-1953F412C126}" type="datetimeFigureOut">
              <a:rPr lang="en-US" smtClean="0"/>
              <a:pPr/>
              <a:t>10/8/2020</a:t>
            </a:fld>
            <a:endParaRPr lang="en-US" dirty="0"/>
          </a:p>
        </p:txBody>
      </p:sp>
      <p:sp>
        <p:nvSpPr>
          <p:cNvPr id="5" name="Footer Placeholder 4"/>
          <p:cNvSpPr>
            <a:spLocks noGrp="1"/>
          </p:cNvSpPr>
          <p:nvPr>
            <p:ph type="ftr" sz="quarter" idx="11"/>
          </p:nvPr>
        </p:nvSpPr>
        <p:spPr>
          <a:xfrm>
            <a:off x="1066800" y="6172200"/>
            <a:ext cx="5334000" cy="457200"/>
          </a:xfrm>
        </p:spPr>
        <p:txBody>
          <a:bodyPr/>
          <a:lstStyle/>
          <a:p>
            <a:endParaRPr lang="en-US" dirty="0"/>
          </a:p>
        </p:txBody>
      </p:sp>
      <p:sp>
        <p:nvSpPr>
          <p:cNvPr id="7" name="Rectangle 6"/>
          <p:cNvSpPr/>
          <p:nvPr/>
        </p:nvSpPr>
        <p:spPr>
          <a:xfrm flipV="1">
            <a:off x="92551" y="2376830"/>
            <a:ext cx="120180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8" name="Rectangle 7"/>
          <p:cNvSpPr/>
          <p:nvPr/>
        </p:nvSpPr>
        <p:spPr>
          <a:xfrm>
            <a:off x="92198" y="2341480"/>
            <a:ext cx="12018375"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9" name="Rectangle 8"/>
          <p:cNvSpPr/>
          <p:nvPr/>
        </p:nvSpPr>
        <p:spPr>
          <a:xfrm>
            <a:off x="91078" y="2468880"/>
            <a:ext cx="12019495"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6" name="Slide Number Placeholder 5"/>
          <p:cNvSpPr>
            <a:spLocks noGrp="1"/>
          </p:cNvSpPr>
          <p:nvPr>
            <p:ph type="sldNum" sz="quarter" idx="12"/>
          </p:nvPr>
        </p:nvSpPr>
        <p:spPr>
          <a:xfrm>
            <a:off x="195072" y="6208776"/>
            <a:ext cx="609600" cy="457200"/>
          </a:xfrm>
        </p:spPr>
        <p:txBody>
          <a:bodyPr/>
          <a:lstStyle/>
          <a:p>
            <a:fld id="{6D22F896-40B5-4ADD-8801-0D06FADFA095}" type="slidenum">
              <a:rPr lang="en-US" smtClean="0"/>
              <a:pPr/>
              <a:t>‹#›</a:t>
            </a:fld>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48A87A34-81AB-432B-8DAE-1953F412C126}" type="datetimeFigureOut">
              <a:rPr lang="en-US" smtClean="0"/>
              <a:pPr/>
              <a:t>10/8/2020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9" name="Content Placeholder 8"/>
          <p:cNvSpPr>
            <a:spLocks noGrp="1"/>
          </p:cNvSpPr>
          <p:nvPr>
            <p:ph sz="quarter" idx="1"/>
          </p:nvPr>
        </p:nvSpPr>
        <p:spPr>
          <a:xfrm>
            <a:off x="1219200" y="1447800"/>
            <a:ext cx="499872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6578600" y="1447800"/>
            <a:ext cx="499872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273050"/>
            <a:ext cx="103632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12192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6604000" y="1447800"/>
            <a:ext cx="49784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48A87A34-81AB-432B-8DAE-1953F412C126}" type="datetimeFigureOut">
              <a:rPr lang="en-US" smtClean="0"/>
              <a:pPr/>
              <a:t>10/8/2020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Content Placeholder 10"/>
          <p:cNvSpPr>
            <a:spLocks noGrp="1"/>
          </p:cNvSpPr>
          <p:nvPr>
            <p:ph sz="half" idx="2"/>
          </p:nvPr>
        </p:nvSpPr>
        <p:spPr>
          <a:xfrm>
            <a:off x="1219200" y="2247900"/>
            <a:ext cx="49784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6604000" y="2247900"/>
            <a:ext cx="49784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48A87A34-81AB-432B-8DAE-1953F412C126}" type="datetimeFigureOut">
              <a:rPr lang="en-US" smtClean="0"/>
              <a:pPr/>
              <a:t>10/8/2020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48A87A34-81AB-432B-8DAE-1953F412C126}" type="datetimeFigureOut">
              <a:rPr lang="en-US" smtClean="0"/>
              <a:pPr/>
              <a:t>10/8/2020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useBgFill="1">
        <p:nvSpPr>
          <p:cNvPr id="9" name="Rounded Rectangle 8"/>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le 1"/>
          <p:cNvSpPr>
            <a:spLocks noGrp="1"/>
          </p:cNvSpPr>
          <p:nvPr>
            <p:ph type="title"/>
          </p:nvPr>
        </p:nvSpPr>
        <p:spPr>
          <a:xfrm>
            <a:off x="1219200" y="273050"/>
            <a:ext cx="103632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10/8/2020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smtClean="0"/>
              <a:pPr/>
              <a:t>‹#›</a:t>
            </a:fld>
            <a:endParaRPr lang="en-US" dirty="0"/>
          </a:p>
        </p:txBody>
      </p:sp>
      <p:sp>
        <p:nvSpPr>
          <p:cNvPr id="11" name="Content Placeholder 10"/>
          <p:cNvSpPr>
            <a:spLocks noGrp="1"/>
          </p:cNvSpPr>
          <p:nvPr>
            <p:ph sz="quarter" idx="1"/>
          </p:nvPr>
        </p:nvSpPr>
        <p:spPr>
          <a:xfrm>
            <a:off x="3962400" y="1600200"/>
            <a:ext cx="7620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219200" y="4900550"/>
            <a:ext cx="97536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48A87A34-81AB-432B-8DAE-1953F412C126}" type="datetimeFigureOut">
              <a:rPr lang="en-US" smtClean="0"/>
              <a:pPr/>
              <a:t>10/8/2020</a:t>
            </a:fld>
            <a:endParaRPr lang="en-US" dirty="0"/>
          </a:p>
        </p:txBody>
      </p:sp>
      <p:sp>
        <p:nvSpPr>
          <p:cNvPr id="6" name="Footer Placeholder 5"/>
          <p:cNvSpPr>
            <a:spLocks noGrp="1"/>
          </p:cNvSpPr>
          <p:nvPr>
            <p:ph type="ftr" sz="quarter" idx="11"/>
          </p:nvPr>
        </p:nvSpPr>
        <p:spPr>
          <a:xfrm>
            <a:off x="1219200" y="6172200"/>
            <a:ext cx="5181600" cy="457200"/>
          </a:xfrm>
        </p:spPr>
        <p:txBody>
          <a:bodyPr/>
          <a:lstStyle/>
          <a:p>
            <a:endParaRPr lang="en-US" dirty="0"/>
          </a:p>
        </p:txBody>
      </p:sp>
      <p:sp>
        <p:nvSpPr>
          <p:cNvPr id="7" name="Slide Number Placeholder 6"/>
          <p:cNvSpPr>
            <a:spLocks noGrp="1"/>
          </p:cNvSpPr>
          <p:nvPr>
            <p:ph type="sldNum" sz="quarter" idx="12"/>
          </p:nvPr>
        </p:nvSpPr>
        <p:spPr>
          <a:xfrm>
            <a:off x="195072" y="6208776"/>
            <a:ext cx="609600" cy="457200"/>
          </a:xfrm>
        </p:spPr>
        <p:txBody>
          <a:bodyPr/>
          <a:lstStyle/>
          <a:p>
            <a:fld id="{6D22F896-40B5-4ADD-8801-0D06FADFA095}" type="slidenum">
              <a:rPr lang="en-US" smtClean="0"/>
              <a:pPr/>
              <a:t>‹#›</a:t>
            </a:fld>
            <a:endParaRPr lang="en-US" dirty="0"/>
          </a:p>
        </p:txBody>
      </p:sp>
      <p:sp>
        <p:nvSpPr>
          <p:cNvPr id="11" name="Rectangle 10"/>
          <p:cNvSpPr/>
          <p:nvPr/>
        </p:nvSpPr>
        <p:spPr>
          <a:xfrm flipV="1">
            <a:off x="91076" y="4683555"/>
            <a:ext cx="1200912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2" name="Rectangle 11"/>
          <p:cNvSpPr/>
          <p:nvPr/>
        </p:nvSpPr>
        <p:spPr>
          <a:xfrm>
            <a:off x="91347" y="4650479"/>
            <a:ext cx="12008852"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3" name="Rectangle 12"/>
          <p:cNvSpPr/>
          <p:nvPr/>
        </p:nvSpPr>
        <p:spPr>
          <a:xfrm>
            <a:off x="91350" y="4773229"/>
            <a:ext cx="12008849"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3" name="Picture Placeholder 2"/>
          <p:cNvSpPr>
            <a:spLocks noGrp="1"/>
          </p:cNvSpPr>
          <p:nvPr>
            <p:ph type="pic" idx="1"/>
          </p:nvPr>
        </p:nvSpPr>
        <p:spPr>
          <a:xfrm>
            <a:off x="91081" y="66680"/>
            <a:ext cx="12002497"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dirty="0"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A87A34-81AB-432B-8DAE-1953F412C126}"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6"/>
            <a:ext cx="268224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1219200" y="274645"/>
            <a:ext cx="7416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48A87A34-81AB-432B-8DAE-1953F412C126}" type="datetimeFigureOut">
              <a:rPr lang="en-US" smtClean="0"/>
              <a:pPr/>
              <a:t>10/8/2020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dirty="0"/>
          </a:p>
        </p:txBody>
      </p:sp>
      <p:sp useBgFill="1">
        <p:nvSpPr>
          <p:cNvPr id="8" name="Rounded Rectangle 7"/>
          <p:cNvSpPr/>
          <p:nvPr/>
        </p:nvSpPr>
        <p:spPr>
          <a:xfrm>
            <a:off x="85344" y="69755"/>
            <a:ext cx="12017829"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Title Placeholder 21"/>
          <p:cNvSpPr>
            <a:spLocks noGrp="1"/>
          </p:cNvSpPr>
          <p:nvPr>
            <p:ph type="title"/>
          </p:nvPr>
        </p:nvSpPr>
        <p:spPr>
          <a:xfrm>
            <a:off x="1219200" y="274638"/>
            <a:ext cx="103632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1219200" y="1447800"/>
            <a:ext cx="103632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8229600" y="6191250"/>
            <a:ext cx="3302000" cy="476250"/>
          </a:xfrm>
          <a:prstGeom prst="rect">
            <a:avLst/>
          </a:prstGeom>
        </p:spPr>
        <p:txBody>
          <a:bodyPr anchor="ctr" anchorCtr="0"/>
          <a:lstStyle>
            <a:lvl1pPr algn="r" eaLnBrk="1" latinLnBrk="0" hangingPunct="1">
              <a:defRPr kumimoji="0" sz="1400">
                <a:solidFill>
                  <a:schemeClr val="tx2"/>
                </a:solidFill>
              </a:defRPr>
            </a:lvl1pPr>
          </a:lstStyle>
          <a:p>
            <a:fld id="{48A87A34-81AB-432B-8DAE-1953F412C126}" type="datetimeFigureOut">
              <a:rPr lang="en-US" smtClean="0"/>
              <a:pPr/>
              <a:t>10/8/2020</a:t>
            </a:fld>
            <a:endParaRPr lang="en-US" dirty="0"/>
          </a:p>
        </p:txBody>
      </p:sp>
      <p:sp>
        <p:nvSpPr>
          <p:cNvPr id="3" name="Footer Placeholder 2"/>
          <p:cNvSpPr>
            <a:spLocks noGrp="1"/>
          </p:cNvSpPr>
          <p:nvPr>
            <p:ph type="ftr" sz="quarter" idx="3"/>
          </p:nvPr>
        </p:nvSpPr>
        <p:spPr>
          <a:xfrm>
            <a:off x="1219200" y="6172200"/>
            <a:ext cx="5283200" cy="457200"/>
          </a:xfrm>
          <a:prstGeom prst="rect">
            <a:avLst/>
          </a:prstGeom>
        </p:spPr>
        <p:txBody>
          <a:bodyPr anchor="ctr" anchorCtr="0"/>
          <a:lstStyle>
            <a:lvl1pPr eaLnBrk="1" latinLnBrk="0" hangingPunct="1">
              <a:defRPr kumimoji="0" sz="1400">
                <a:solidFill>
                  <a:schemeClr val="tx2"/>
                </a:solidFill>
              </a:defRPr>
            </a:lvl1pPr>
          </a:lstStyle>
          <a:p>
            <a:endParaRPr lang="en-US" dirty="0"/>
          </a:p>
        </p:txBody>
      </p:sp>
      <p:sp>
        <p:nvSpPr>
          <p:cNvPr id="23" name="Slide Number Placeholder 22"/>
          <p:cNvSpPr>
            <a:spLocks noGrp="1"/>
          </p:cNvSpPr>
          <p:nvPr>
            <p:ph type="sldNum" sz="quarter" idx="4"/>
          </p:nvPr>
        </p:nvSpPr>
        <p:spPr>
          <a:xfrm>
            <a:off x="195072" y="6210300"/>
            <a:ext cx="6096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6D22F896-40B5-4ADD-8801-0D06FADFA095}"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 id="2147483697" r:id="rId4"/>
    <p:sldLayoutId id="2147483698" r:id="rId5"/>
    <p:sldLayoutId id="2147483699" r:id="rId6"/>
    <p:sldLayoutId id="2147483700" r:id="rId7"/>
    <p:sldLayoutId id="2147483701" r:id="rId8"/>
    <p:sldLayoutId id="2147483702" r:id="rId9"/>
    <p:sldLayoutId id="2147483703" r:id="rId10"/>
    <p:sldLayoutId id="2147483704"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normAutofit/>
          </a:bodyPr>
          <a:lstStyle/>
          <a:p>
            <a:pPr algn="ctr"/>
            <a:r>
              <a:rPr lang="en-US" dirty="0" smtClean="0"/>
              <a:t>Student’s name </a:t>
            </a:r>
          </a:p>
          <a:p>
            <a:pPr algn="ctr"/>
            <a:r>
              <a:rPr lang="en-US" dirty="0" smtClean="0"/>
              <a:t>October 7, 2020 </a:t>
            </a:r>
          </a:p>
          <a:p>
            <a:pPr algn="ctr"/>
            <a:r>
              <a:rPr lang="en-US" dirty="0" smtClean="0"/>
              <a:t>Course name and code </a:t>
            </a:r>
            <a:endParaRPr lang="en-US" dirty="0"/>
          </a:p>
        </p:txBody>
      </p:sp>
      <p:sp>
        <p:nvSpPr>
          <p:cNvPr id="2" name="Title 1"/>
          <p:cNvSpPr>
            <a:spLocks noGrp="1"/>
          </p:cNvSpPr>
          <p:nvPr>
            <p:ph type="ctrTitle"/>
          </p:nvPr>
        </p:nvSpPr>
        <p:spPr/>
        <p:txBody>
          <a:bodyPr/>
          <a:lstStyle/>
          <a:p>
            <a:pPr algn="ctr"/>
            <a:r>
              <a:rPr lang="en-US" dirty="0" smtClean="0"/>
              <a:t>Lifespan Management facilities and services </a:t>
            </a:r>
            <a:endParaRPr lang="en-US" dirty="0"/>
          </a:p>
        </p:txBody>
      </p:sp>
    </p:spTree>
    <p:extLst>
      <p:ext uri="{BB962C8B-B14F-4D97-AF65-F5344CB8AC3E}">
        <p14:creationId xmlns="" xmlns:p14="http://schemas.microsoft.com/office/powerpoint/2010/main" val="289119776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Introduction </a:t>
            </a:r>
            <a:endParaRPr lang="en-US" b="1" dirty="0"/>
          </a:p>
        </p:txBody>
      </p:sp>
      <p:sp>
        <p:nvSpPr>
          <p:cNvPr id="3" name="Content Placeholder 2"/>
          <p:cNvSpPr>
            <a:spLocks noGrp="1"/>
          </p:cNvSpPr>
          <p:nvPr>
            <p:ph sz="quarter" idx="1"/>
          </p:nvPr>
        </p:nvSpPr>
        <p:spPr>
          <a:xfrm>
            <a:off x="808905" y="1445922"/>
            <a:ext cx="10145287" cy="4260496"/>
          </a:xfrm>
        </p:spPr>
        <p:txBody>
          <a:bodyPr>
            <a:normAutofit lnSpcReduction="10000"/>
          </a:bodyPr>
          <a:lstStyle/>
          <a:p>
            <a:pPr lvl="0"/>
            <a:r>
              <a:rPr lang="en-US" dirty="0"/>
              <a:t>Lifespan entails an average period a person lives under certain circumstances. </a:t>
            </a:r>
          </a:p>
          <a:p>
            <a:pPr lvl="0"/>
            <a:r>
              <a:rPr lang="en-US" dirty="0"/>
              <a:t>However, the increasing cases of chronic diseases compromise the lifespan of humans</a:t>
            </a:r>
          </a:p>
          <a:p>
            <a:pPr lvl="0"/>
            <a:r>
              <a:rPr lang="en-US" dirty="0"/>
              <a:t>Therefore, lifespan management aims to improve the lives of people by managing diseases that compromise their lifecycle.</a:t>
            </a:r>
          </a:p>
          <a:p>
            <a:pPr lvl="0"/>
            <a:r>
              <a:rPr lang="en-US" dirty="0"/>
              <a:t> Approaches in lifespan management include providing advisory services on how patients can change their lifestyle, exercise, diet, and medication to improve their immune system (Alegbeleye, 2018). </a:t>
            </a:r>
          </a:p>
          <a:p>
            <a:pPr lvl="0"/>
            <a:r>
              <a:rPr lang="en-US" dirty="0"/>
              <a:t>It is also crucial for service providers to comply with lifespan management regulations to promote quality health outcomes. </a:t>
            </a:r>
          </a:p>
        </p:txBody>
      </p:sp>
    </p:spTree>
    <p:extLst>
      <p:ext uri="{BB962C8B-B14F-4D97-AF65-F5344CB8AC3E}">
        <p14:creationId xmlns="" xmlns:p14="http://schemas.microsoft.com/office/powerpoint/2010/main" val="33174198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Employment </a:t>
            </a:r>
            <a:endParaRPr lang="en-US" b="1" dirty="0"/>
          </a:p>
        </p:txBody>
      </p:sp>
      <p:sp>
        <p:nvSpPr>
          <p:cNvPr id="3" name="Content Placeholder 2"/>
          <p:cNvSpPr>
            <a:spLocks noGrp="1"/>
          </p:cNvSpPr>
          <p:nvPr>
            <p:ph sz="quarter" idx="1"/>
          </p:nvPr>
        </p:nvSpPr>
        <p:spPr>
          <a:xfrm>
            <a:off x="808905" y="1889269"/>
            <a:ext cx="10482019" cy="3782036"/>
          </a:xfrm>
        </p:spPr>
        <p:txBody>
          <a:bodyPr>
            <a:noAutofit/>
          </a:bodyPr>
          <a:lstStyle/>
          <a:p>
            <a:pPr lvl="0"/>
            <a:r>
              <a:rPr lang="en-US" sz="2800" dirty="0"/>
              <a:t>Our lifespan management facility has over two hundred employees, including registered nurses, social workers and physicians. </a:t>
            </a:r>
          </a:p>
          <a:p>
            <a:pPr lvl="0"/>
            <a:r>
              <a:rPr lang="en-US" sz="2800" dirty="0"/>
              <a:t>All employees have passed an in-depth scrutiny process as required by the department of justice. </a:t>
            </a:r>
          </a:p>
          <a:p>
            <a:pPr lvl="0"/>
            <a:r>
              <a:rPr lang="en-US" sz="2800" dirty="0"/>
              <a:t>Besides, the medical personnel are trained to provide home care services as recommended by the 2015 Home Care Service Consumer Protection Act.</a:t>
            </a:r>
          </a:p>
          <a:p>
            <a:pPr marL="0" indent="0">
              <a:buNone/>
            </a:pPr>
            <a:endParaRPr lang="en-US" sz="3600" dirty="0"/>
          </a:p>
        </p:txBody>
      </p:sp>
    </p:spTree>
    <p:extLst>
      <p:ext uri="{BB962C8B-B14F-4D97-AF65-F5344CB8AC3E}">
        <p14:creationId xmlns="" xmlns:p14="http://schemas.microsoft.com/office/powerpoint/2010/main" val="26129803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Licensure </a:t>
            </a:r>
            <a:endParaRPr lang="en-US" b="1" dirty="0"/>
          </a:p>
        </p:txBody>
      </p:sp>
      <p:sp>
        <p:nvSpPr>
          <p:cNvPr id="3" name="Content Placeholder 2"/>
          <p:cNvSpPr>
            <a:spLocks noGrp="1"/>
          </p:cNvSpPr>
          <p:nvPr>
            <p:ph sz="quarter" idx="1"/>
          </p:nvPr>
        </p:nvSpPr>
        <p:spPr>
          <a:xfrm>
            <a:off x="1136073" y="1627909"/>
            <a:ext cx="10363200" cy="4572000"/>
          </a:xfrm>
        </p:spPr>
        <p:txBody>
          <a:bodyPr>
            <a:normAutofit/>
          </a:bodyPr>
          <a:lstStyle/>
          <a:p>
            <a:r>
              <a:rPr lang="en-US" dirty="0"/>
              <a:t>O</a:t>
            </a:r>
            <a:r>
              <a:rPr lang="en-US" dirty="0" smtClean="0"/>
              <a:t>ur </a:t>
            </a:r>
            <a:r>
              <a:rPr lang="en-US" dirty="0"/>
              <a:t>organization complies with all certificate including the antitrust laws, patients transfers and physician recruitment laws which are crucial for licensure</a:t>
            </a:r>
            <a:r>
              <a:rPr lang="en-US" dirty="0" smtClean="0"/>
              <a:t>.</a:t>
            </a:r>
          </a:p>
          <a:p>
            <a:r>
              <a:rPr lang="en-US" dirty="0" smtClean="0"/>
              <a:t>Our medical staff are also licensed to provide healthcare services to patients with diverse needs. </a:t>
            </a:r>
          </a:p>
          <a:p>
            <a:r>
              <a:rPr lang="en-US" dirty="0"/>
              <a:t>Respective staff members can also provide home care as the organization complies with the Registered Home Care </a:t>
            </a:r>
            <a:r>
              <a:rPr lang="en-US" dirty="0" smtClean="0"/>
              <a:t>Aides </a:t>
            </a:r>
            <a:r>
              <a:rPr lang="en-US" dirty="0"/>
              <a:t>(Bernard et al., 2018)</a:t>
            </a:r>
            <a:r>
              <a:rPr lang="en-US" dirty="0" smtClean="0"/>
              <a:t>. </a:t>
            </a:r>
            <a:r>
              <a:rPr lang="en-US" dirty="0"/>
              <a:t>All these licensing requirements are crucial to promote desired health outcomes for all. </a:t>
            </a:r>
          </a:p>
          <a:p>
            <a:endParaRPr lang="en-US" dirty="0" smtClean="0"/>
          </a:p>
          <a:p>
            <a:endParaRPr lang="en-US" dirty="0"/>
          </a:p>
        </p:txBody>
      </p:sp>
    </p:spTree>
    <p:extLst>
      <p:ext uri="{BB962C8B-B14F-4D97-AF65-F5344CB8AC3E}">
        <p14:creationId xmlns="" xmlns:p14="http://schemas.microsoft.com/office/powerpoint/2010/main" val="282192517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74442" y="261497"/>
            <a:ext cx="9869241" cy="1263035"/>
          </a:xfrm>
        </p:spPr>
        <p:txBody>
          <a:bodyPr/>
          <a:lstStyle/>
          <a:p>
            <a:pPr algn="ctr"/>
            <a:r>
              <a:rPr lang="en-US" dirty="0" smtClean="0"/>
              <a:t>Operational Requirements </a:t>
            </a:r>
            <a:endParaRPr lang="en-US" dirty="0"/>
          </a:p>
        </p:txBody>
      </p:sp>
      <p:sp>
        <p:nvSpPr>
          <p:cNvPr id="3" name="Content Placeholder 2"/>
          <p:cNvSpPr>
            <a:spLocks noGrp="1"/>
          </p:cNvSpPr>
          <p:nvPr>
            <p:ph sz="quarter" idx="1"/>
          </p:nvPr>
        </p:nvSpPr>
        <p:spPr>
          <a:xfrm>
            <a:off x="791310" y="1635370"/>
            <a:ext cx="11148647" cy="4710012"/>
          </a:xfrm>
        </p:spPr>
        <p:txBody>
          <a:bodyPr>
            <a:noAutofit/>
          </a:bodyPr>
          <a:lstStyle/>
          <a:p>
            <a:pPr lvl="0"/>
            <a:r>
              <a:rPr lang="en-US" sz="2800" dirty="0"/>
              <a:t>The operational requirements in lifespan management  facilities entail essential capabilities, performance measures, and necessary actions that will affect desired results.</a:t>
            </a:r>
          </a:p>
          <a:p>
            <a:pPr lvl="0"/>
            <a:r>
              <a:rPr lang="en-US" sz="2800" dirty="0"/>
              <a:t>One of the requirements entails adhering to legal provisions by the US department of health and the HIPAA. </a:t>
            </a:r>
          </a:p>
          <a:p>
            <a:pPr lvl="0"/>
            <a:r>
              <a:rPr lang="en-US" sz="2800" dirty="0"/>
              <a:t>Each facility should also create a positive working environment by developing effective policies that guide colleague interactions, billing processes, and ethical standards. </a:t>
            </a:r>
          </a:p>
        </p:txBody>
      </p:sp>
    </p:spTree>
    <p:extLst>
      <p:ext uri="{BB962C8B-B14F-4D97-AF65-F5344CB8AC3E}">
        <p14:creationId xmlns="" xmlns:p14="http://schemas.microsoft.com/office/powerpoint/2010/main" val="4043833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568036"/>
            <a:ext cx="10363200" cy="849602"/>
          </a:xfrm>
        </p:spPr>
        <p:txBody>
          <a:bodyPr/>
          <a:lstStyle/>
          <a:p>
            <a:pPr algn="ctr"/>
            <a:r>
              <a:rPr lang="en-US" dirty="0" smtClean="0"/>
              <a:t>The use of Compliance Reporting </a:t>
            </a:r>
            <a:endParaRPr lang="en-US" dirty="0"/>
          </a:p>
        </p:txBody>
      </p:sp>
      <p:sp>
        <p:nvSpPr>
          <p:cNvPr id="3" name="Content Placeholder 2"/>
          <p:cNvSpPr>
            <a:spLocks noGrp="1"/>
          </p:cNvSpPr>
          <p:nvPr>
            <p:ph sz="quarter" idx="1"/>
          </p:nvPr>
        </p:nvSpPr>
        <p:spPr>
          <a:xfrm>
            <a:off x="1085997" y="1550263"/>
            <a:ext cx="9905999" cy="4395783"/>
          </a:xfrm>
        </p:spPr>
        <p:txBody>
          <a:bodyPr>
            <a:normAutofit/>
          </a:bodyPr>
          <a:lstStyle/>
          <a:p>
            <a:pPr lvl="0"/>
            <a:r>
              <a:rPr lang="en-US" dirty="0"/>
              <a:t>Each employee in the lifespan management facility should comply with set policies, ethics and other legal obligations. Practitioners are also supposed to report any suspected violations by members. </a:t>
            </a:r>
          </a:p>
          <a:p>
            <a:pPr lvl="0"/>
            <a:r>
              <a:rPr lang="en-US" dirty="0"/>
              <a:t>Compliance reporting is meant to prevent malpractices that are likely to compromise the quality delivery of healthcare services. </a:t>
            </a:r>
          </a:p>
          <a:p>
            <a:pPr lvl="0"/>
            <a:r>
              <a:rPr lang="en-US" dirty="0"/>
              <a:t>The practitioner could talk to the manager or contact an executive corporate compliance committee member. Also, a confidential employee response line is available for reporting. </a:t>
            </a:r>
          </a:p>
          <a:p>
            <a:pPr lvl="0"/>
            <a:r>
              <a:rPr lang="en-US" dirty="0"/>
              <a:t>After reporting, the recipient will investigate the claim and take appropriate action to prevent a similar offence. </a:t>
            </a:r>
            <a:endParaRPr lang="en-US" dirty="0" smtClean="0"/>
          </a:p>
          <a:p>
            <a:endParaRPr lang="en-US" dirty="0"/>
          </a:p>
        </p:txBody>
      </p:sp>
    </p:spTree>
    <p:extLst>
      <p:ext uri="{BB962C8B-B14F-4D97-AF65-F5344CB8AC3E}">
        <p14:creationId xmlns="" xmlns:p14="http://schemas.microsoft.com/office/powerpoint/2010/main" val="36190630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471055"/>
            <a:ext cx="10363200" cy="697202"/>
          </a:xfrm>
        </p:spPr>
        <p:txBody>
          <a:bodyPr>
            <a:normAutofit fontScale="90000"/>
          </a:bodyPr>
          <a:lstStyle/>
          <a:p>
            <a:pPr algn="ctr"/>
            <a:r>
              <a:rPr lang="en-US" dirty="0" smtClean="0"/>
              <a:t>Relationship between Technology and Compliance </a:t>
            </a:r>
            <a:endParaRPr lang="en-US" dirty="0"/>
          </a:p>
        </p:txBody>
      </p:sp>
      <p:sp>
        <p:nvSpPr>
          <p:cNvPr id="3" name="Content Placeholder 2"/>
          <p:cNvSpPr>
            <a:spLocks noGrp="1"/>
          </p:cNvSpPr>
          <p:nvPr>
            <p:ph sz="quarter" idx="1"/>
          </p:nvPr>
        </p:nvSpPr>
        <p:spPr>
          <a:xfrm>
            <a:off x="900545" y="1406236"/>
            <a:ext cx="10363200" cy="4572000"/>
          </a:xfrm>
        </p:spPr>
        <p:txBody>
          <a:bodyPr>
            <a:normAutofit/>
          </a:bodyPr>
          <a:lstStyle/>
          <a:p>
            <a:pPr lvl="0"/>
            <a:r>
              <a:rPr lang="en-US" dirty="0"/>
              <a:t>Technology has influenced compliance in lifespan management facilities in various ways.</a:t>
            </a:r>
          </a:p>
          <a:p>
            <a:pPr lvl="0"/>
            <a:r>
              <a:rPr lang="en-US" dirty="0"/>
              <a:t>The advancement has improved the effectiveness of reporting, investigation and case resolution approaches by enabling data validation. </a:t>
            </a:r>
          </a:p>
          <a:p>
            <a:pPr lvl="0"/>
            <a:r>
              <a:rPr lang="en-US" dirty="0"/>
              <a:t>Policy management technology has enabled accurate versions of policies that entail personalized edits and approvals.</a:t>
            </a:r>
          </a:p>
          <a:p>
            <a:pPr lvl="0"/>
            <a:r>
              <a:rPr lang="en-US" dirty="0"/>
              <a:t>Training and learning management system has enabled quality compliance education by enabling lifespan organizations to cater to extensive learning needs of employees</a:t>
            </a:r>
            <a:r>
              <a:rPr lang="en-US" dirty="0" smtClean="0"/>
              <a:t>.</a:t>
            </a:r>
            <a:endParaRPr lang="en-US" dirty="0"/>
          </a:p>
        </p:txBody>
      </p:sp>
    </p:spTree>
    <p:extLst>
      <p:ext uri="{BB962C8B-B14F-4D97-AF65-F5344CB8AC3E}">
        <p14:creationId xmlns="" xmlns:p14="http://schemas.microsoft.com/office/powerpoint/2010/main" val="28219132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Case Study </a:t>
            </a:r>
            <a:endParaRPr lang="en-US" dirty="0"/>
          </a:p>
        </p:txBody>
      </p:sp>
      <p:sp>
        <p:nvSpPr>
          <p:cNvPr id="3" name="Content Placeholder 2"/>
          <p:cNvSpPr>
            <a:spLocks noGrp="1"/>
          </p:cNvSpPr>
          <p:nvPr>
            <p:ph sz="quarter" idx="1"/>
          </p:nvPr>
        </p:nvSpPr>
        <p:spPr/>
        <p:txBody>
          <a:bodyPr>
            <a:normAutofit/>
          </a:bodyPr>
          <a:lstStyle/>
          <a:p>
            <a:pPr lvl="0"/>
            <a:r>
              <a:rPr lang="en-US" dirty="0"/>
              <a:t>Berkowitz et al. (2016) developed a case study to assess the barriers of compliance in lifespan management by the John Hopkins Community Partnership (J-CHiP).</a:t>
            </a:r>
          </a:p>
          <a:p>
            <a:pPr lvl="0"/>
            <a:r>
              <a:rPr lang="en-US" dirty="0"/>
              <a:t>This program was meant to transform the urban health system by establishing a collaborative and patient-centered healthcare program. </a:t>
            </a:r>
          </a:p>
          <a:p>
            <a:pPr lvl="0"/>
            <a:r>
              <a:rPr lang="en-US" dirty="0"/>
              <a:t>However, the researchers identified some barriers that limited the attainment of the program’s goals. </a:t>
            </a:r>
          </a:p>
          <a:p>
            <a:pPr marL="0" indent="0">
              <a:buNone/>
            </a:pPr>
            <a:endParaRPr lang="en-US" dirty="0"/>
          </a:p>
        </p:txBody>
      </p:sp>
    </p:spTree>
    <p:extLst>
      <p:ext uri="{BB962C8B-B14F-4D97-AF65-F5344CB8AC3E}">
        <p14:creationId xmlns="" xmlns:p14="http://schemas.microsoft.com/office/powerpoint/2010/main" val="16636663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Compliance Issues </a:t>
            </a:r>
            <a:endParaRPr lang="en-US" b="1" dirty="0"/>
          </a:p>
        </p:txBody>
      </p:sp>
      <p:sp>
        <p:nvSpPr>
          <p:cNvPr id="3" name="Content Placeholder 2"/>
          <p:cNvSpPr>
            <a:spLocks noGrp="1"/>
          </p:cNvSpPr>
          <p:nvPr>
            <p:ph sz="quarter" idx="1"/>
          </p:nvPr>
        </p:nvSpPr>
        <p:spPr>
          <a:xfrm>
            <a:off x="947451" y="1612178"/>
            <a:ext cx="9905999" cy="3834790"/>
          </a:xfrm>
        </p:spPr>
        <p:txBody>
          <a:bodyPr>
            <a:normAutofit/>
          </a:bodyPr>
          <a:lstStyle/>
          <a:p>
            <a:pPr lvl="0"/>
            <a:r>
              <a:rPr lang="en-US" dirty="0"/>
              <a:t>One of the main compliance issue experienced by the John Hopkins Community Partnership was challenges in managing and capturing patients’ data. This challenge was caused by the absence of an effective EMR system that would aid the appropriate utilization of patients’ data. </a:t>
            </a:r>
          </a:p>
          <a:p>
            <a:pPr lvl="0"/>
            <a:r>
              <a:rPr lang="en-US" dirty="0"/>
              <a:t>Another challenge experienced was poor engagement with healthcare providers. This challenge affected the high demand for clinical duties as well as the current advancements in research and training. As such, there was a need to engage the providers in improving outcomes in the facilities. </a:t>
            </a:r>
          </a:p>
        </p:txBody>
      </p:sp>
    </p:spTree>
    <p:extLst>
      <p:ext uri="{BB962C8B-B14F-4D97-AF65-F5344CB8AC3E}">
        <p14:creationId xmlns="" xmlns:p14="http://schemas.microsoft.com/office/powerpoint/2010/main" val="3470768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Approaches to avoid compliance issues </a:t>
            </a:r>
            <a:endParaRPr lang="en-US" dirty="0"/>
          </a:p>
        </p:txBody>
      </p:sp>
      <p:sp>
        <p:nvSpPr>
          <p:cNvPr id="3" name="Content Placeholder 2"/>
          <p:cNvSpPr>
            <a:spLocks noGrp="1"/>
          </p:cNvSpPr>
          <p:nvPr>
            <p:ph sz="quarter" idx="1"/>
          </p:nvPr>
        </p:nvSpPr>
        <p:spPr>
          <a:xfrm>
            <a:off x="997528" y="1655618"/>
            <a:ext cx="10363200" cy="4572000"/>
          </a:xfrm>
        </p:spPr>
        <p:txBody>
          <a:bodyPr>
            <a:normAutofit/>
          </a:bodyPr>
          <a:lstStyle/>
          <a:p>
            <a:pPr lvl="0"/>
            <a:r>
              <a:rPr lang="en-US" dirty="0"/>
              <a:t>The facility ought to invest in quality information technology resources that would enable the full integration of patients’ data. This approach would help to solve the issue of management. </a:t>
            </a:r>
          </a:p>
          <a:p>
            <a:pPr lvl="0"/>
            <a:r>
              <a:rPr lang="en-US" dirty="0"/>
              <a:t>On the challenge of provider engagement, J-ChiP should encourage active participation of all stakeholders, including nurses, physicians, analysts, and patients’ representatives. This approach should also entail the development of a government structure such as the Physician Advisory Board that will help to address challenges experienced by medical staff. </a:t>
            </a:r>
          </a:p>
        </p:txBody>
      </p:sp>
    </p:spTree>
    <p:extLst>
      <p:ext uri="{BB962C8B-B14F-4D97-AF65-F5344CB8AC3E}">
        <p14:creationId xmlns="" xmlns:p14="http://schemas.microsoft.com/office/powerpoint/2010/main" val="5784558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Consequences related to noncompliance </a:t>
            </a:r>
            <a:endParaRPr lang="en-US" dirty="0"/>
          </a:p>
        </p:txBody>
      </p:sp>
      <p:sp>
        <p:nvSpPr>
          <p:cNvPr id="3" name="Content Placeholder 2"/>
          <p:cNvSpPr>
            <a:spLocks noGrp="1"/>
          </p:cNvSpPr>
          <p:nvPr>
            <p:ph sz="quarter" idx="1"/>
          </p:nvPr>
        </p:nvSpPr>
        <p:spPr/>
        <p:txBody>
          <a:bodyPr>
            <a:normAutofit/>
          </a:bodyPr>
          <a:lstStyle/>
          <a:p>
            <a:pPr lvl="0"/>
            <a:r>
              <a:rPr lang="en-US" dirty="0"/>
              <a:t>Non-compliance affects both practitioners in charge of lifespan management and patients. </a:t>
            </a:r>
          </a:p>
          <a:p>
            <a:pPr lvl="0"/>
            <a:r>
              <a:rPr lang="en-US" dirty="0"/>
              <a:t>A practitioner who ignores regulations such as confidentiality ethics will be more likely to be sued and probably lose her </a:t>
            </a:r>
            <a:r>
              <a:rPr lang="en-US" dirty="0" smtClean="0"/>
              <a:t>practicing </a:t>
            </a:r>
            <a:r>
              <a:rPr lang="en-US" dirty="0"/>
              <a:t>license. </a:t>
            </a:r>
          </a:p>
          <a:p>
            <a:pPr lvl="0"/>
            <a:r>
              <a:rPr lang="en-US" dirty="0"/>
              <a:t>The patients will also incur undesired health outcomes in case malpractices affect his mental or physical health. </a:t>
            </a:r>
          </a:p>
        </p:txBody>
      </p:sp>
    </p:spTree>
    <p:extLst>
      <p:ext uri="{BB962C8B-B14F-4D97-AF65-F5344CB8AC3E}">
        <p14:creationId xmlns="" xmlns:p14="http://schemas.microsoft.com/office/powerpoint/2010/main" val="27537006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79293" y="260294"/>
            <a:ext cx="9863528" cy="759041"/>
          </a:xfrm>
        </p:spPr>
        <p:txBody>
          <a:bodyPr/>
          <a:lstStyle/>
          <a:p>
            <a:pPr algn="ctr"/>
            <a:r>
              <a:rPr lang="en-US" dirty="0" smtClean="0"/>
              <a:t>Conclusion </a:t>
            </a:r>
            <a:endParaRPr lang="en-US" dirty="0"/>
          </a:p>
        </p:txBody>
      </p:sp>
      <p:sp>
        <p:nvSpPr>
          <p:cNvPr id="3" name="Content Placeholder 2"/>
          <p:cNvSpPr>
            <a:spLocks noGrp="1"/>
          </p:cNvSpPr>
          <p:nvPr>
            <p:ph sz="quarter" idx="1"/>
          </p:nvPr>
        </p:nvSpPr>
        <p:spPr>
          <a:xfrm>
            <a:off x="839449" y="1169233"/>
            <a:ext cx="10942243" cy="5407413"/>
          </a:xfrm>
        </p:spPr>
        <p:txBody>
          <a:bodyPr>
            <a:noAutofit/>
          </a:bodyPr>
          <a:lstStyle/>
          <a:p>
            <a:pPr lvl="0"/>
            <a:r>
              <a:rPr lang="en-US" sz="2150" dirty="0"/>
              <a:t>To sum up, lifespan management is a crucial approach in healthcare as it helps to manage conditions that threaten the lives of patients.</a:t>
            </a:r>
          </a:p>
          <a:p>
            <a:pPr lvl="0"/>
            <a:r>
              <a:rPr lang="en-US" sz="2150" dirty="0"/>
              <a:t>Our organization values these regulations, and this is reflected in our employee policies and operation licensure. </a:t>
            </a:r>
          </a:p>
          <a:p>
            <a:pPr lvl="0"/>
            <a:r>
              <a:rPr lang="en-US" sz="2150" dirty="0"/>
              <a:t>Additionally, technology is an appropriate intervention to improve compliance as it enables effective implementation of policies and reporting.</a:t>
            </a:r>
          </a:p>
          <a:p>
            <a:pPr lvl="0"/>
            <a:r>
              <a:rPr lang="en-US" sz="2150" dirty="0"/>
              <a:t>The case study by Berkowitz et al. (2016) highlights the challenge of managing patients’ data and engaging providers as these barriers limit effective lifespan management. This challenges can be resolved by implementing appropriate technologies such as the EMR and developing an effective governance structure respectively.</a:t>
            </a:r>
          </a:p>
          <a:p>
            <a:pPr lvl="0"/>
            <a:r>
              <a:rPr lang="en-US" sz="2150" dirty="0"/>
              <a:t>As a result, continuous improvement and compliance of lifespan management will improve the quality of life of all individuals</a:t>
            </a:r>
            <a:r>
              <a:rPr lang="en-US" sz="2150" dirty="0" smtClean="0"/>
              <a:t>.</a:t>
            </a:r>
            <a:endParaRPr lang="en-US" sz="2150" dirty="0"/>
          </a:p>
        </p:txBody>
      </p:sp>
    </p:spTree>
    <p:extLst>
      <p:ext uri="{BB962C8B-B14F-4D97-AF65-F5344CB8AC3E}">
        <p14:creationId xmlns="" xmlns:p14="http://schemas.microsoft.com/office/powerpoint/2010/main" val="1158528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References</a:t>
            </a:r>
            <a:endParaRPr lang="en-US" dirty="0"/>
          </a:p>
        </p:txBody>
      </p:sp>
      <p:sp>
        <p:nvSpPr>
          <p:cNvPr id="3" name="Content Placeholder 2"/>
          <p:cNvSpPr>
            <a:spLocks noGrp="1"/>
          </p:cNvSpPr>
          <p:nvPr>
            <p:ph sz="quarter" idx="1"/>
          </p:nvPr>
        </p:nvSpPr>
        <p:spPr>
          <a:xfrm>
            <a:off x="762000" y="1503222"/>
            <a:ext cx="10363200" cy="3498273"/>
          </a:xfrm>
        </p:spPr>
        <p:txBody>
          <a:bodyPr>
            <a:normAutofit/>
          </a:bodyPr>
          <a:lstStyle/>
          <a:p>
            <a:r>
              <a:rPr lang="en-US" dirty="0"/>
              <a:t>Berkowitz, S. A., Brown, P., Brotman, D. J., Deutschendorf, A., Dunbar, L., Everett, A., ... &amp; Zollinger, R. (2016, December). Case study: Johns Hopkins community health partnership: a model for transformation. In </a:t>
            </a:r>
            <a:r>
              <a:rPr lang="en-US" i="1" dirty="0"/>
              <a:t>Healthcare</a:t>
            </a:r>
            <a:r>
              <a:rPr lang="en-US" dirty="0"/>
              <a:t> (Vol. 4, No. 4, pp. 264-270). Elsevier</a:t>
            </a:r>
            <a:r>
              <a:rPr lang="en-US" dirty="0" smtClean="0"/>
              <a:t>.</a:t>
            </a:r>
          </a:p>
          <a:p>
            <a:r>
              <a:rPr lang="en-US" dirty="0"/>
              <a:t>Alegbeleye, A. J. (2018). Life Span Management. </a:t>
            </a:r>
            <a:r>
              <a:rPr lang="en-US" i="1" dirty="0"/>
              <a:t>Geriatrics Health</a:t>
            </a:r>
            <a:r>
              <a:rPr lang="en-US" dirty="0"/>
              <a:t>, 35</a:t>
            </a:r>
            <a:r>
              <a:rPr lang="en-US" dirty="0" smtClean="0"/>
              <a:t>.</a:t>
            </a:r>
          </a:p>
          <a:p>
            <a:r>
              <a:rPr lang="en-US" dirty="0"/>
              <a:t>Bernard, M. A., Clayton, J. A., &amp; Lauer, M. S. (2018). Inclusion across the lifespan: NIH policy for clinical research. </a:t>
            </a:r>
            <a:r>
              <a:rPr lang="en-US" i="1" dirty="0"/>
              <a:t>Jama</a:t>
            </a:r>
            <a:r>
              <a:rPr lang="en-US" dirty="0"/>
              <a:t>, </a:t>
            </a:r>
            <a:r>
              <a:rPr lang="en-US" i="1" dirty="0"/>
              <a:t>320</a:t>
            </a:r>
            <a:r>
              <a:rPr lang="en-US" dirty="0"/>
              <a:t>(15), 1535-1536.</a:t>
            </a:r>
          </a:p>
        </p:txBody>
      </p:sp>
    </p:spTree>
    <p:extLst>
      <p:ext uri="{BB962C8B-B14F-4D97-AF65-F5344CB8AC3E}">
        <p14:creationId xmlns="" xmlns:p14="http://schemas.microsoft.com/office/powerpoint/2010/main" val="32484514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Equity</Template>
  <TotalTime>1067</TotalTime>
  <Words>2534</Words>
  <Application>Microsoft Office PowerPoint</Application>
  <PresentationFormat>Custom</PresentationFormat>
  <Paragraphs>93</Paragraphs>
  <Slides>13</Slides>
  <Notes>13</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Equity</vt:lpstr>
      <vt:lpstr>Lifespan Management facilities and services </vt:lpstr>
      <vt:lpstr>Introduction </vt:lpstr>
      <vt:lpstr>Employment </vt:lpstr>
      <vt:lpstr>Licensure </vt:lpstr>
      <vt:lpstr>Operational Requirements </vt:lpstr>
      <vt:lpstr>The use of Compliance Reporting </vt:lpstr>
      <vt:lpstr>Relationship between Technology and Compliance </vt:lpstr>
      <vt:lpstr>Case Study </vt:lpstr>
      <vt:lpstr>Compliance Issues </vt:lpstr>
      <vt:lpstr>Approaches to avoid compliance issues </vt:lpstr>
      <vt:lpstr>Consequences related to noncompliance </vt:lpstr>
      <vt:lpstr>Conclusion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Lifespan management facilities and services</dc:title>
  <dc:creator>Json</dc:creator>
  <cp:lastModifiedBy>Kevin</cp:lastModifiedBy>
  <cp:revision>491</cp:revision>
  <dcterms:created xsi:type="dcterms:W3CDTF">2020-10-07T14:24:11Z</dcterms:created>
  <dcterms:modified xsi:type="dcterms:W3CDTF">2020-10-08T08:25:31Z</dcterms:modified>
</cp:coreProperties>
</file>